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448" r:id="rId5"/>
    <p:sldId id="2462" r:id="rId6"/>
    <p:sldId id="260" r:id="rId7"/>
    <p:sldId id="2469" r:id="rId8"/>
    <p:sldId id="2456" r:id="rId9"/>
    <p:sldId id="2477" r:id="rId10"/>
    <p:sldId id="2470" r:id="rId11"/>
    <p:sldId id="2478" r:id="rId12"/>
    <p:sldId id="2479" r:id="rId13"/>
    <p:sldId id="2480" r:id="rId14"/>
    <p:sldId id="2481" r:id="rId15"/>
    <p:sldId id="2474" r:id="rId16"/>
    <p:sldId id="2482" r:id="rId17"/>
    <p:sldId id="2484" r:id="rId18"/>
    <p:sldId id="2485" r:id="rId19"/>
    <p:sldId id="2486" r:id="rId20"/>
    <p:sldId id="2487" r:id="rId21"/>
    <p:sldId id="2475" r:id="rId22"/>
    <p:sldId id="2476" r:id="rId23"/>
    <p:sldId id="243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446" autoAdjust="0"/>
    <p:restoredTop sz="84161" autoAdjust="0"/>
  </p:normalViewPr>
  <p:slideViewPr>
    <p:cSldViewPr snapToGrid="0">
      <p:cViewPr varScale="1">
        <p:scale>
          <a:sx n="190" d="100"/>
          <a:sy n="190" d="100"/>
        </p:scale>
        <p:origin x="5744" y="192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240" d="100"/>
        <a:sy n="240" d="100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795C20-A4F8-4958-9F18-FE294FF6E38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471B750-EA50-4DE8-ACBA-0C563A25A679}">
      <dgm:prSet/>
      <dgm:spPr/>
      <dgm:t>
        <a:bodyPr/>
        <a:lstStyle/>
        <a:p>
          <a:r>
            <a:rPr lang="en-US" dirty="0"/>
            <a:t>Designed in MySQL</a:t>
          </a:r>
        </a:p>
      </dgm:t>
    </dgm:pt>
    <dgm:pt modelId="{E124F211-9E7E-4EBD-BF94-1B5475773EC1}" type="parTrans" cxnId="{9F74AC99-8A5A-4B1C-B501-AC6229387125}">
      <dgm:prSet/>
      <dgm:spPr/>
      <dgm:t>
        <a:bodyPr/>
        <a:lstStyle/>
        <a:p>
          <a:endParaRPr lang="en-US"/>
        </a:p>
      </dgm:t>
    </dgm:pt>
    <dgm:pt modelId="{8FE9BDD6-7E17-4F85-BE33-49F750E02A84}" type="sibTrans" cxnId="{9F74AC99-8A5A-4B1C-B501-AC6229387125}">
      <dgm:prSet/>
      <dgm:spPr/>
      <dgm:t>
        <a:bodyPr/>
        <a:lstStyle/>
        <a:p>
          <a:endParaRPr lang="en-US"/>
        </a:p>
      </dgm:t>
    </dgm:pt>
    <dgm:pt modelId="{629079EF-957D-4168-9744-AE114379C9EA}">
      <dgm:prSet/>
      <dgm:spPr/>
      <dgm:t>
        <a:bodyPr/>
        <a:lstStyle/>
        <a:p>
          <a:r>
            <a:rPr lang="en-US" dirty="0"/>
            <a:t>Implemented logical design</a:t>
          </a:r>
        </a:p>
      </dgm:t>
    </dgm:pt>
    <dgm:pt modelId="{045DDD57-32E7-4326-A128-14ACCF31CEEA}" type="parTrans" cxnId="{6DE7AAC3-19AF-4274-97F7-D0AB5310EE6E}">
      <dgm:prSet/>
      <dgm:spPr/>
      <dgm:t>
        <a:bodyPr/>
        <a:lstStyle/>
        <a:p>
          <a:endParaRPr lang="en-US"/>
        </a:p>
      </dgm:t>
    </dgm:pt>
    <dgm:pt modelId="{A3418238-6509-4080-B1D5-20AC81221470}" type="sibTrans" cxnId="{6DE7AAC3-19AF-4274-97F7-D0AB5310EE6E}">
      <dgm:prSet/>
      <dgm:spPr/>
      <dgm:t>
        <a:bodyPr/>
        <a:lstStyle/>
        <a:p>
          <a:endParaRPr lang="en-US"/>
        </a:p>
      </dgm:t>
    </dgm:pt>
    <dgm:pt modelId="{82CAB685-4470-4FC9-AA92-21F7A71E7522}">
      <dgm:prSet/>
      <dgm:spPr/>
      <dgm:t>
        <a:bodyPr/>
        <a:lstStyle/>
        <a:p>
          <a:r>
            <a:rPr lang="en-US"/>
            <a:t>Client/Server Scheme</a:t>
          </a:r>
        </a:p>
      </dgm:t>
    </dgm:pt>
    <dgm:pt modelId="{BBF2C60E-2E19-4B57-90EF-747A0646150B}" type="parTrans" cxnId="{F6CE6B38-4444-42F8-8293-61CEB4ACF448}">
      <dgm:prSet/>
      <dgm:spPr/>
      <dgm:t>
        <a:bodyPr/>
        <a:lstStyle/>
        <a:p>
          <a:endParaRPr lang="en-US"/>
        </a:p>
      </dgm:t>
    </dgm:pt>
    <dgm:pt modelId="{097E6101-E505-47BA-AAF8-F2638A881285}" type="sibTrans" cxnId="{F6CE6B38-4444-42F8-8293-61CEB4ACF448}">
      <dgm:prSet/>
      <dgm:spPr/>
      <dgm:t>
        <a:bodyPr/>
        <a:lstStyle/>
        <a:p>
          <a:endParaRPr lang="en-US"/>
        </a:p>
      </dgm:t>
    </dgm:pt>
    <dgm:pt modelId="{43856B56-CDB0-4B9A-B68E-2EEE157710BE}" type="pres">
      <dgm:prSet presAssocID="{03795C20-A4F8-4958-9F18-FE294FF6E382}" presName="root" presStyleCnt="0">
        <dgm:presLayoutVars>
          <dgm:dir/>
          <dgm:resizeHandles val="exact"/>
        </dgm:presLayoutVars>
      </dgm:prSet>
      <dgm:spPr/>
    </dgm:pt>
    <dgm:pt modelId="{EF89C125-BFD2-450A-9176-16E42B23AEF7}" type="pres">
      <dgm:prSet presAssocID="{D471B750-EA50-4DE8-ACBA-0C563A25A679}" presName="compNode" presStyleCnt="0"/>
      <dgm:spPr/>
    </dgm:pt>
    <dgm:pt modelId="{8DC8424D-DF6B-49D9-838A-7FF072FDB06A}" type="pres">
      <dgm:prSet presAssocID="{D471B750-EA50-4DE8-ACBA-0C563A25A679}" presName="bgRect" presStyleLbl="bgShp" presStyleIdx="0" presStyleCnt="3"/>
      <dgm:spPr/>
    </dgm:pt>
    <dgm:pt modelId="{257885CC-4137-46B4-A295-43DD865088F5}" type="pres">
      <dgm:prSet presAssocID="{D471B750-EA50-4DE8-ACBA-0C563A25A67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D35300E-7654-4402-B39A-6B8CBA9F0FE0}" type="pres">
      <dgm:prSet presAssocID="{D471B750-EA50-4DE8-ACBA-0C563A25A679}" presName="spaceRect" presStyleCnt="0"/>
      <dgm:spPr/>
    </dgm:pt>
    <dgm:pt modelId="{5A230FA2-1081-41EB-8763-725FBCEB5C1C}" type="pres">
      <dgm:prSet presAssocID="{D471B750-EA50-4DE8-ACBA-0C563A25A679}" presName="parTx" presStyleLbl="revTx" presStyleIdx="0" presStyleCnt="3">
        <dgm:presLayoutVars>
          <dgm:chMax val="0"/>
          <dgm:chPref val="0"/>
        </dgm:presLayoutVars>
      </dgm:prSet>
      <dgm:spPr/>
    </dgm:pt>
    <dgm:pt modelId="{3157BC1D-AC55-4A19-A083-7C99A9DF80CB}" type="pres">
      <dgm:prSet presAssocID="{8FE9BDD6-7E17-4F85-BE33-49F750E02A84}" presName="sibTrans" presStyleCnt="0"/>
      <dgm:spPr/>
    </dgm:pt>
    <dgm:pt modelId="{85492A9C-178F-42F0-9E79-238AAAAE3E22}" type="pres">
      <dgm:prSet presAssocID="{629079EF-957D-4168-9744-AE114379C9EA}" presName="compNode" presStyleCnt="0"/>
      <dgm:spPr/>
    </dgm:pt>
    <dgm:pt modelId="{A131800C-D5DB-4C30-A619-18481D64C761}" type="pres">
      <dgm:prSet presAssocID="{629079EF-957D-4168-9744-AE114379C9EA}" presName="bgRect" presStyleLbl="bgShp" presStyleIdx="1" presStyleCnt="3"/>
      <dgm:spPr/>
    </dgm:pt>
    <dgm:pt modelId="{DB1565C2-C77A-4658-9F3F-02595F27E0C7}" type="pres">
      <dgm:prSet presAssocID="{629079EF-957D-4168-9744-AE114379C9E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A939B45D-E073-425C-B6FD-4C752B95E11D}" type="pres">
      <dgm:prSet presAssocID="{629079EF-957D-4168-9744-AE114379C9EA}" presName="spaceRect" presStyleCnt="0"/>
      <dgm:spPr/>
    </dgm:pt>
    <dgm:pt modelId="{CF08B6F7-DE19-4821-AB95-48396DF8A3F1}" type="pres">
      <dgm:prSet presAssocID="{629079EF-957D-4168-9744-AE114379C9EA}" presName="parTx" presStyleLbl="revTx" presStyleIdx="1" presStyleCnt="3">
        <dgm:presLayoutVars>
          <dgm:chMax val="0"/>
          <dgm:chPref val="0"/>
        </dgm:presLayoutVars>
      </dgm:prSet>
      <dgm:spPr/>
    </dgm:pt>
    <dgm:pt modelId="{F9B28930-08D6-46E5-B74D-B34C2B7CD284}" type="pres">
      <dgm:prSet presAssocID="{A3418238-6509-4080-B1D5-20AC81221470}" presName="sibTrans" presStyleCnt="0"/>
      <dgm:spPr/>
    </dgm:pt>
    <dgm:pt modelId="{7E1BCE6D-6242-459E-877C-123A566F9BF3}" type="pres">
      <dgm:prSet presAssocID="{82CAB685-4470-4FC9-AA92-21F7A71E7522}" presName="compNode" presStyleCnt="0"/>
      <dgm:spPr/>
    </dgm:pt>
    <dgm:pt modelId="{7E1B886B-DF3A-4B95-AAFA-D164BA2FAA69}" type="pres">
      <dgm:prSet presAssocID="{82CAB685-4470-4FC9-AA92-21F7A71E7522}" presName="bgRect" presStyleLbl="bgShp" presStyleIdx="2" presStyleCnt="3"/>
      <dgm:spPr/>
    </dgm:pt>
    <dgm:pt modelId="{40256703-308D-477F-9818-63EAE9453C9F}" type="pres">
      <dgm:prSet presAssocID="{82CAB685-4470-4FC9-AA92-21F7A71E752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E15F2253-5240-440F-B769-EE9F06833BA8}" type="pres">
      <dgm:prSet presAssocID="{82CAB685-4470-4FC9-AA92-21F7A71E7522}" presName="spaceRect" presStyleCnt="0"/>
      <dgm:spPr/>
    </dgm:pt>
    <dgm:pt modelId="{420520E6-DAC0-4E4D-9389-556BC723A319}" type="pres">
      <dgm:prSet presAssocID="{82CAB685-4470-4FC9-AA92-21F7A71E752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6CE6B38-4444-42F8-8293-61CEB4ACF448}" srcId="{03795C20-A4F8-4958-9F18-FE294FF6E382}" destId="{82CAB685-4470-4FC9-AA92-21F7A71E7522}" srcOrd="2" destOrd="0" parTransId="{BBF2C60E-2E19-4B57-90EF-747A0646150B}" sibTransId="{097E6101-E505-47BA-AAF8-F2638A881285}"/>
    <dgm:cxn modelId="{A5E5DC94-567D-467D-8DA0-2081BB089297}" type="presOf" srcId="{629079EF-957D-4168-9744-AE114379C9EA}" destId="{CF08B6F7-DE19-4821-AB95-48396DF8A3F1}" srcOrd="0" destOrd="0" presId="urn:microsoft.com/office/officeart/2018/2/layout/IconVerticalSolidList"/>
    <dgm:cxn modelId="{9F74AC99-8A5A-4B1C-B501-AC6229387125}" srcId="{03795C20-A4F8-4958-9F18-FE294FF6E382}" destId="{D471B750-EA50-4DE8-ACBA-0C563A25A679}" srcOrd="0" destOrd="0" parTransId="{E124F211-9E7E-4EBD-BF94-1B5475773EC1}" sibTransId="{8FE9BDD6-7E17-4F85-BE33-49F750E02A84}"/>
    <dgm:cxn modelId="{6DE7AAC3-19AF-4274-97F7-D0AB5310EE6E}" srcId="{03795C20-A4F8-4958-9F18-FE294FF6E382}" destId="{629079EF-957D-4168-9744-AE114379C9EA}" srcOrd="1" destOrd="0" parTransId="{045DDD57-32E7-4326-A128-14ACCF31CEEA}" sibTransId="{A3418238-6509-4080-B1D5-20AC81221470}"/>
    <dgm:cxn modelId="{E0A4F1F1-9925-4550-8C19-22013CD3FAB3}" type="presOf" srcId="{D471B750-EA50-4DE8-ACBA-0C563A25A679}" destId="{5A230FA2-1081-41EB-8763-725FBCEB5C1C}" srcOrd="0" destOrd="0" presId="urn:microsoft.com/office/officeart/2018/2/layout/IconVerticalSolidList"/>
    <dgm:cxn modelId="{76000CF2-738E-463E-9F22-98D35A760782}" type="presOf" srcId="{03795C20-A4F8-4958-9F18-FE294FF6E382}" destId="{43856B56-CDB0-4B9A-B68E-2EEE157710BE}" srcOrd="0" destOrd="0" presId="urn:microsoft.com/office/officeart/2018/2/layout/IconVerticalSolidList"/>
    <dgm:cxn modelId="{15B8E1FD-96B1-45FA-96C1-A0B8ACF736C3}" type="presOf" srcId="{82CAB685-4470-4FC9-AA92-21F7A71E7522}" destId="{420520E6-DAC0-4E4D-9389-556BC723A319}" srcOrd="0" destOrd="0" presId="urn:microsoft.com/office/officeart/2018/2/layout/IconVerticalSolidList"/>
    <dgm:cxn modelId="{9EB700FC-524A-4B13-B2C8-80AE22F56086}" type="presParOf" srcId="{43856B56-CDB0-4B9A-B68E-2EEE157710BE}" destId="{EF89C125-BFD2-450A-9176-16E42B23AEF7}" srcOrd="0" destOrd="0" presId="urn:microsoft.com/office/officeart/2018/2/layout/IconVerticalSolidList"/>
    <dgm:cxn modelId="{AC77D01B-FD31-45D0-AF57-3FF5965EB25E}" type="presParOf" srcId="{EF89C125-BFD2-450A-9176-16E42B23AEF7}" destId="{8DC8424D-DF6B-49D9-838A-7FF072FDB06A}" srcOrd="0" destOrd="0" presId="urn:microsoft.com/office/officeart/2018/2/layout/IconVerticalSolidList"/>
    <dgm:cxn modelId="{12EFEC11-4C64-4C8B-B49E-81694698AFB1}" type="presParOf" srcId="{EF89C125-BFD2-450A-9176-16E42B23AEF7}" destId="{257885CC-4137-46B4-A295-43DD865088F5}" srcOrd="1" destOrd="0" presId="urn:microsoft.com/office/officeart/2018/2/layout/IconVerticalSolidList"/>
    <dgm:cxn modelId="{29FA0691-7C43-41A7-9306-473C6F985289}" type="presParOf" srcId="{EF89C125-BFD2-450A-9176-16E42B23AEF7}" destId="{2D35300E-7654-4402-B39A-6B8CBA9F0FE0}" srcOrd="2" destOrd="0" presId="urn:microsoft.com/office/officeart/2018/2/layout/IconVerticalSolidList"/>
    <dgm:cxn modelId="{0EBF9D95-7CC8-4E3E-B7F7-2A793E691C74}" type="presParOf" srcId="{EF89C125-BFD2-450A-9176-16E42B23AEF7}" destId="{5A230FA2-1081-41EB-8763-725FBCEB5C1C}" srcOrd="3" destOrd="0" presId="urn:microsoft.com/office/officeart/2018/2/layout/IconVerticalSolidList"/>
    <dgm:cxn modelId="{C7CDF03F-5123-4729-A7F0-5F58491B134C}" type="presParOf" srcId="{43856B56-CDB0-4B9A-B68E-2EEE157710BE}" destId="{3157BC1D-AC55-4A19-A083-7C99A9DF80CB}" srcOrd="1" destOrd="0" presId="urn:microsoft.com/office/officeart/2018/2/layout/IconVerticalSolidList"/>
    <dgm:cxn modelId="{4579FC5C-CF68-4FCD-9D6C-C3DD1F384C0F}" type="presParOf" srcId="{43856B56-CDB0-4B9A-B68E-2EEE157710BE}" destId="{85492A9C-178F-42F0-9E79-238AAAAE3E22}" srcOrd="2" destOrd="0" presId="urn:microsoft.com/office/officeart/2018/2/layout/IconVerticalSolidList"/>
    <dgm:cxn modelId="{61F73EAB-778D-4482-89B7-DC665980B20D}" type="presParOf" srcId="{85492A9C-178F-42F0-9E79-238AAAAE3E22}" destId="{A131800C-D5DB-4C30-A619-18481D64C761}" srcOrd="0" destOrd="0" presId="urn:microsoft.com/office/officeart/2018/2/layout/IconVerticalSolidList"/>
    <dgm:cxn modelId="{375212D7-97D4-4958-9D74-AF315B64F52C}" type="presParOf" srcId="{85492A9C-178F-42F0-9E79-238AAAAE3E22}" destId="{DB1565C2-C77A-4658-9F3F-02595F27E0C7}" srcOrd="1" destOrd="0" presId="urn:microsoft.com/office/officeart/2018/2/layout/IconVerticalSolidList"/>
    <dgm:cxn modelId="{A9F73CE9-3357-4A8A-9601-D1B93FD475C3}" type="presParOf" srcId="{85492A9C-178F-42F0-9E79-238AAAAE3E22}" destId="{A939B45D-E073-425C-B6FD-4C752B95E11D}" srcOrd="2" destOrd="0" presId="urn:microsoft.com/office/officeart/2018/2/layout/IconVerticalSolidList"/>
    <dgm:cxn modelId="{18EF5698-A9CF-4157-A311-AD12F259A244}" type="presParOf" srcId="{85492A9C-178F-42F0-9E79-238AAAAE3E22}" destId="{CF08B6F7-DE19-4821-AB95-48396DF8A3F1}" srcOrd="3" destOrd="0" presId="urn:microsoft.com/office/officeart/2018/2/layout/IconVerticalSolidList"/>
    <dgm:cxn modelId="{D7786F77-4036-4C8A-819D-7C1EF65004ED}" type="presParOf" srcId="{43856B56-CDB0-4B9A-B68E-2EEE157710BE}" destId="{F9B28930-08D6-46E5-B74D-B34C2B7CD284}" srcOrd="3" destOrd="0" presId="urn:microsoft.com/office/officeart/2018/2/layout/IconVerticalSolidList"/>
    <dgm:cxn modelId="{42E842DA-535A-484D-8394-CF31B986DB34}" type="presParOf" srcId="{43856B56-CDB0-4B9A-B68E-2EEE157710BE}" destId="{7E1BCE6D-6242-459E-877C-123A566F9BF3}" srcOrd="4" destOrd="0" presId="urn:microsoft.com/office/officeart/2018/2/layout/IconVerticalSolidList"/>
    <dgm:cxn modelId="{452FF73B-927C-45C2-A4C2-6FA8C16A5835}" type="presParOf" srcId="{7E1BCE6D-6242-459E-877C-123A566F9BF3}" destId="{7E1B886B-DF3A-4B95-AAFA-D164BA2FAA69}" srcOrd="0" destOrd="0" presId="urn:microsoft.com/office/officeart/2018/2/layout/IconVerticalSolidList"/>
    <dgm:cxn modelId="{B0978CA9-18B2-42BE-8142-B7EB56439550}" type="presParOf" srcId="{7E1BCE6D-6242-459E-877C-123A566F9BF3}" destId="{40256703-308D-477F-9818-63EAE9453C9F}" srcOrd="1" destOrd="0" presId="urn:microsoft.com/office/officeart/2018/2/layout/IconVerticalSolidList"/>
    <dgm:cxn modelId="{B2F09A12-D784-4414-A547-4B5D2F16C06E}" type="presParOf" srcId="{7E1BCE6D-6242-459E-877C-123A566F9BF3}" destId="{E15F2253-5240-440F-B769-EE9F06833BA8}" srcOrd="2" destOrd="0" presId="urn:microsoft.com/office/officeart/2018/2/layout/IconVerticalSolidList"/>
    <dgm:cxn modelId="{465B2BD6-2D80-449B-9027-9F2DC62C7071}" type="presParOf" srcId="{7E1BCE6D-6242-459E-877C-123A566F9BF3}" destId="{420520E6-DAC0-4E4D-9389-556BC723A31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C8424D-DF6B-49D9-838A-7FF072FDB06A}">
      <dsp:nvSpPr>
        <dsp:cNvPr id="0" name=""/>
        <dsp:cNvSpPr/>
      </dsp:nvSpPr>
      <dsp:spPr>
        <a:xfrm>
          <a:off x="0" y="690"/>
          <a:ext cx="6248400" cy="16156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7885CC-4137-46B4-A295-43DD865088F5}">
      <dsp:nvSpPr>
        <dsp:cNvPr id="0" name=""/>
        <dsp:cNvSpPr/>
      </dsp:nvSpPr>
      <dsp:spPr>
        <a:xfrm>
          <a:off x="488743" y="364218"/>
          <a:ext cx="888624" cy="8886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230FA2-1081-41EB-8763-725FBCEB5C1C}">
      <dsp:nvSpPr>
        <dsp:cNvPr id="0" name=""/>
        <dsp:cNvSpPr/>
      </dsp:nvSpPr>
      <dsp:spPr>
        <a:xfrm>
          <a:off x="1866111" y="690"/>
          <a:ext cx="4382288" cy="1615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993" tIns="170993" rIns="170993" bIns="1709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Designed in MySQL</a:t>
          </a:r>
        </a:p>
      </dsp:txBody>
      <dsp:txXfrm>
        <a:off x="1866111" y="690"/>
        <a:ext cx="4382288" cy="1615680"/>
      </dsp:txXfrm>
    </dsp:sp>
    <dsp:sp modelId="{A131800C-D5DB-4C30-A619-18481D64C761}">
      <dsp:nvSpPr>
        <dsp:cNvPr id="0" name=""/>
        <dsp:cNvSpPr/>
      </dsp:nvSpPr>
      <dsp:spPr>
        <a:xfrm>
          <a:off x="0" y="2020291"/>
          <a:ext cx="6248400" cy="16156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1565C2-C77A-4658-9F3F-02595F27E0C7}">
      <dsp:nvSpPr>
        <dsp:cNvPr id="0" name=""/>
        <dsp:cNvSpPr/>
      </dsp:nvSpPr>
      <dsp:spPr>
        <a:xfrm>
          <a:off x="488743" y="2383819"/>
          <a:ext cx="888624" cy="8886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08B6F7-DE19-4821-AB95-48396DF8A3F1}">
      <dsp:nvSpPr>
        <dsp:cNvPr id="0" name=""/>
        <dsp:cNvSpPr/>
      </dsp:nvSpPr>
      <dsp:spPr>
        <a:xfrm>
          <a:off x="1866111" y="2020291"/>
          <a:ext cx="4382288" cy="1615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993" tIns="170993" rIns="170993" bIns="1709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Implemented logical design</a:t>
          </a:r>
        </a:p>
      </dsp:txBody>
      <dsp:txXfrm>
        <a:off x="1866111" y="2020291"/>
        <a:ext cx="4382288" cy="1615680"/>
      </dsp:txXfrm>
    </dsp:sp>
    <dsp:sp modelId="{7E1B886B-DF3A-4B95-AAFA-D164BA2FAA69}">
      <dsp:nvSpPr>
        <dsp:cNvPr id="0" name=""/>
        <dsp:cNvSpPr/>
      </dsp:nvSpPr>
      <dsp:spPr>
        <a:xfrm>
          <a:off x="0" y="4039891"/>
          <a:ext cx="6248400" cy="16156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256703-308D-477F-9818-63EAE9453C9F}">
      <dsp:nvSpPr>
        <dsp:cNvPr id="0" name=""/>
        <dsp:cNvSpPr/>
      </dsp:nvSpPr>
      <dsp:spPr>
        <a:xfrm>
          <a:off x="488743" y="4403420"/>
          <a:ext cx="888624" cy="8886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0520E6-DAC0-4E4D-9389-556BC723A319}">
      <dsp:nvSpPr>
        <dsp:cNvPr id="0" name=""/>
        <dsp:cNvSpPr/>
      </dsp:nvSpPr>
      <dsp:spPr>
        <a:xfrm>
          <a:off x="1866111" y="4039891"/>
          <a:ext cx="4382288" cy="1615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993" tIns="170993" rIns="170993" bIns="1709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Client/Server Scheme</a:t>
          </a:r>
        </a:p>
      </dsp:txBody>
      <dsp:txXfrm>
        <a:off x="1866111" y="4039891"/>
        <a:ext cx="4382288" cy="16156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4/30/22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4/30/22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Allows queries of specific characteristics ex. we want to see people making salary over 500k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731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Can analyze variation caused by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Location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Company</a:t>
            </a:r>
          </a:p>
          <a:p>
            <a:pPr marL="171450" indent="-171450">
              <a:buFontTx/>
              <a:buChar char="-"/>
            </a:pPr>
            <a:r>
              <a:rPr lang="en-US" dirty="0"/>
              <a:t>Can be leverage for your next negotiation!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532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engineers get paid different amounts for the same job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- potential for some companies undercutting employee value – paying them less than their worth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Students and unemployed alike apply to find jobs but do not know what their starting salary should be. We aim to help them by providing a range that they can request based on their requirements.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Job seekers knowing their market value allows them to get their worth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537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790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Baseline information that can be queried</a:t>
            </a:r>
          </a:p>
          <a:p>
            <a:pPr marL="171450" indent="-171450">
              <a:buFontTx/>
              <a:buChar char="-"/>
            </a:pPr>
            <a:r>
              <a:rPr lang="en-US" dirty="0"/>
              <a:t>Sample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458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User input links to company and a certain job </a:t>
            </a:r>
          </a:p>
          <a:p>
            <a:pPr marL="171450" indent="-171450">
              <a:buFontTx/>
              <a:buChar char="-"/>
            </a:pPr>
            <a:r>
              <a:rPr lang="en-US" dirty="0"/>
              <a:t>When user inputs on front end, input is parsed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We check if job &amp; company entries already in their tables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If they are, get their PK and reference it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Else create entries </a:t>
            </a:r>
          </a:p>
          <a:p>
            <a:pPr marL="171450" indent="-171450">
              <a:buFontTx/>
              <a:buChar char="-"/>
            </a:pPr>
            <a:r>
              <a:rPr lang="en-US" dirty="0"/>
              <a:t>Logical design is in 3NF</a:t>
            </a:r>
          </a:p>
          <a:p>
            <a:pPr marL="171450" indent="-171450">
              <a:buFontTx/>
              <a:buChar char="-"/>
            </a:pPr>
            <a:r>
              <a:rPr lang="en-US" dirty="0"/>
              <a:t>BUSINESS RULES: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Can have two jobs with the same name because they can have different job level/commitment/shift time etc.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Two companies may have the same name – however companies with same name must have different location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Company location references head quarter's location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User input can have a different location than the company that it relates to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930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 populated using various jobs, companies &amp; 142 user inputs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47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 populated using various jobs, companies &amp; 142 user inputs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118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List all user entries – show company name, job name and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668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6550" y="2445633"/>
            <a:ext cx="6424611" cy="823913"/>
          </a:xfrm>
        </p:spPr>
        <p:txBody>
          <a:bodyPr/>
          <a:lstStyle/>
          <a:p>
            <a:r>
              <a:rPr lang="en-US" dirty="0"/>
              <a:t>salary Share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45198" y="5455781"/>
            <a:ext cx="5167313" cy="518795"/>
          </a:xfrm>
        </p:spPr>
        <p:txBody>
          <a:bodyPr/>
          <a:lstStyle/>
          <a:p>
            <a:r>
              <a:rPr lang="en-US" dirty="0"/>
              <a:t>5.30.22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44044" y="3588455"/>
            <a:ext cx="4871224" cy="1128511"/>
          </a:xfrm>
        </p:spPr>
        <p:txBody>
          <a:bodyPr/>
          <a:lstStyle/>
          <a:p>
            <a:r>
              <a:rPr lang="en-US" dirty="0"/>
              <a:t>CS 157A – Database Management Systems</a:t>
            </a:r>
          </a:p>
          <a:p>
            <a:r>
              <a:rPr lang="en-US" dirty="0"/>
              <a:t>San Jose State University</a:t>
            </a:r>
          </a:p>
          <a:p>
            <a:endParaRPr lang="en-US" dirty="0"/>
          </a:p>
        </p:txBody>
      </p:sp>
      <p:pic>
        <p:nvPicPr>
          <p:cNvPr id="10" name="Picture Placeholder 4" descr="table with various people working on their laptops">
            <a:extLst>
              <a:ext uri="{FF2B5EF4-FFF2-40B4-BE49-F238E27FC236}">
                <a16:creationId xmlns:a16="http://schemas.microsoft.com/office/drawing/2014/main" id="{51C4A8B7-DF77-EB8F-C610-169A5C7C20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7" r="23617"/>
          <a:stretch/>
        </p:blipFill>
        <p:spPr>
          <a:xfrm>
            <a:off x="0" y="0"/>
            <a:ext cx="5416550" cy="68469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3043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08D18B-1148-209B-7408-531D8DC39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532214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Logical Design</a:t>
            </a:r>
          </a:p>
        </p:txBody>
      </p:sp>
      <p:pic>
        <p:nvPicPr>
          <p:cNvPr id="5" name="Picture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0B700C68-9466-3E24-0330-657C430AF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496" y="136525"/>
            <a:ext cx="8337007" cy="50230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A4E9C9-349E-9992-BA67-3072BAF037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676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44C9C0-D321-7069-FEBD-F5D9DDDAB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567915" cy="49524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Physical design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429768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620B50-B2A8-66B6-BC2B-5B5507B4A3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251024" y="6356350"/>
            <a:ext cx="110277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3D378DD3-7ACD-D114-BC15-A370F56EC8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8275823"/>
              </p:ext>
            </p:extLst>
          </p:nvPr>
        </p:nvGraphicFramePr>
        <p:xfrm>
          <a:off x="5181600" y="568325"/>
          <a:ext cx="62484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35768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AEAC89-7BDC-0F00-1A96-6FEC4B193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066285"/>
            <a:ext cx="4724530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TESTING</a:t>
            </a:r>
          </a:p>
        </p:txBody>
      </p:sp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50123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Salary online transaction banknote financial from Vector Image">
            <a:extLst>
              <a:ext uri="{FF2B5EF4-FFF2-40B4-BE49-F238E27FC236}">
                <a16:creationId xmlns:a16="http://schemas.microsoft.com/office/drawing/2014/main" id="{DADA64B2-B2AB-D9F9-3E07-07C8B75B3B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96" b="90000" l="10000" r="90000">
                        <a14:foregroundMark x1="41900" y1="13241" x2="59800" y2="13426"/>
                        <a14:foregroundMark x1="59800" y1="13426" x2="71000" y2="16574"/>
                        <a14:foregroundMark x1="71000" y1="16574" x2="69500" y2="24259"/>
                        <a14:foregroundMark x1="69500" y1="24259" x2="64900" y2="32407"/>
                        <a14:foregroundMark x1="64900" y1="32407" x2="58000" y2="36019"/>
                        <a14:foregroundMark x1="58000" y1="36019" x2="50500" y2="31389"/>
                        <a14:foregroundMark x1="50500" y1="31389" x2="43900" y2="35556"/>
                        <a14:foregroundMark x1="43900" y1="35556" x2="49000" y2="40926"/>
                        <a14:foregroundMark x1="49000" y1="40926" x2="55100" y2="37315"/>
                        <a14:foregroundMark x1="55100" y1="37315" x2="62000" y2="39352"/>
                        <a14:foregroundMark x1="62000" y1="39352" x2="59500" y2="53519"/>
                        <a14:foregroundMark x1="59500" y1="53519" x2="45900" y2="55926"/>
                        <a14:foregroundMark x1="45900" y1="55926" x2="35700" y2="54259"/>
                        <a14:foregroundMark x1="35700" y1="54259" x2="33700" y2="47037"/>
                        <a14:foregroundMark x1="33700" y1="47037" x2="35700" y2="39537"/>
                        <a14:foregroundMark x1="35700" y1="39537" x2="41300" y2="40370"/>
                        <a14:foregroundMark x1="34700" y1="33796" x2="40600" y2="37500"/>
                        <a14:foregroundMark x1="40600" y1="37500" x2="51000" y2="50278"/>
                        <a14:foregroundMark x1="44300" y1="40370" x2="35500" y2="34259"/>
                        <a14:foregroundMark x1="35500" y1="34259" x2="56000" y2="49537"/>
                        <a14:foregroundMark x1="56000" y1="49537" x2="39700" y2="33056"/>
                        <a14:foregroundMark x1="39700" y1="33056" x2="45100" y2="40833"/>
                        <a14:foregroundMark x1="45100" y1="40833" x2="38900" y2="36944"/>
                        <a14:foregroundMark x1="38900" y1="36944" x2="46500" y2="37778"/>
                        <a14:foregroundMark x1="46500" y1="37778" x2="33100" y2="27963"/>
                        <a14:foregroundMark x1="33100" y1="27963" x2="38600" y2="34537"/>
                        <a14:foregroundMark x1="38600" y1="34537" x2="54300" y2="43981"/>
                        <a14:foregroundMark x1="65300" y1="17685" x2="60700" y2="23426"/>
                        <a14:foregroundMark x1="60700" y1="23426" x2="59100" y2="30000"/>
                        <a14:foregroundMark x1="59100" y1="30000" x2="65300" y2="25833"/>
                        <a14:foregroundMark x1="65300" y1="25833" x2="67000" y2="18148"/>
                        <a14:foregroundMark x1="67000" y1="18148" x2="56200" y2="24907"/>
                        <a14:foregroundMark x1="56200" y1="24907" x2="54200" y2="31759"/>
                        <a14:foregroundMark x1="54200" y1="31759" x2="57400" y2="22500"/>
                        <a14:foregroundMark x1="57400" y1="22500" x2="53500" y2="13519"/>
                        <a14:foregroundMark x1="53500" y1="13519" x2="50400" y2="21481"/>
                        <a14:foregroundMark x1="50400" y1="21481" x2="51500" y2="29907"/>
                        <a14:foregroundMark x1="51500" y1="29907" x2="51900" y2="20648"/>
                        <a14:foregroundMark x1="51900" y1="20648" x2="49900" y2="27407"/>
                        <a14:foregroundMark x1="49900" y1="27407" x2="49700" y2="18056"/>
                        <a14:foregroundMark x1="49700" y1="18056" x2="45100" y2="12130"/>
                        <a14:foregroundMark x1="45100" y1="12130" x2="41700" y2="25370"/>
                        <a14:foregroundMark x1="41700" y1="25370" x2="36400" y2="16852"/>
                        <a14:foregroundMark x1="36400" y1="16852" x2="43200" y2="18796"/>
                        <a14:foregroundMark x1="43200" y1="18796" x2="36600" y2="11759"/>
                        <a14:foregroundMark x1="36600" y1="11759" x2="40600" y2="16481"/>
                        <a14:foregroundMark x1="40064" y1="8716" x2="40600" y2="7870"/>
                        <a14:foregroundMark x1="36900" y1="13704" x2="39781" y2="9161"/>
                        <a14:foregroundMark x1="40600" y1="7870" x2="48500" y2="7222"/>
                        <a14:foregroundMark x1="48500" y1="7222" x2="56100" y2="7222"/>
                        <a14:foregroundMark x1="56100" y1="7222" x2="76400" y2="16481"/>
                        <a14:foregroundMark x1="76400" y1="16481" x2="69900" y2="29167"/>
                        <a14:foregroundMark x1="69900" y1="29167" x2="66300" y2="43148"/>
                        <a14:foregroundMark x1="66300" y1="43148" x2="65000" y2="45556"/>
                        <a14:foregroundMark x1="58800" y1="18056" x2="58800" y2="24907"/>
                        <a14:foregroundMark x1="58800" y1="24907" x2="60000" y2="13796"/>
                        <a14:foregroundMark x1="41300" y1="26481" x2="43400" y2="23981"/>
                        <a14:foregroundMark x1="64400" y1="13241" x2="68700" y2="7778"/>
                        <a14:foregroundMark x1="68700" y1="7778" x2="61400" y2="6574"/>
                        <a14:foregroundMark x1="61400" y1="6574" x2="39887" y2="7613"/>
                        <a14:foregroundMark x1="33604" y1="13462" x2="36400" y2="18796"/>
                        <a14:foregroundMark x1="36400" y1="18796" x2="39500" y2="20833"/>
                        <a14:foregroundMark x1="33222" y1="16360" x2="36200" y2="19537"/>
                        <a14:foregroundMark x1="37200" y1="21111" x2="37200" y2="21111"/>
                        <a14:foregroundMark x1="76900" y1="14630" x2="76900" y2="14630"/>
                        <a14:foregroundMark x1="75800" y1="14074" x2="72700" y2="12593"/>
                        <a14:foregroundMark x1="76600" y1="13981" x2="75800" y2="13241"/>
                        <a14:foregroundMark x1="49900" y1="6296" x2="52800" y2="6574"/>
                        <a14:foregroundMark x1="36500" y1="19722" x2="39400" y2="22500"/>
                        <a14:foregroundMark x1="40900" y1="13056" x2="44000" y2="9815"/>
                        <a14:foregroundMark x1="50800" y1="9815" x2="50000" y2="11852"/>
                        <a14:foregroundMark x1="75300" y1="19167" x2="68900" y2="37407"/>
                        <a14:foregroundMark x1="32800" y1="13981" x2="38400" y2="9722"/>
                        <a14:foregroundMark x1="38400" y1="9722" x2="38700" y2="9630"/>
                        <a14:foregroundMark x1="34700" y1="11667" x2="34700" y2="11667"/>
                        <a14:foregroundMark x1="34700" y1="11667" x2="34700" y2="11667"/>
                        <a14:foregroundMark x1="35300" y1="11389" x2="34600" y2="12037"/>
                        <a14:foregroundMark x1="33000" y1="15463" x2="33000" y2="15463"/>
                        <a14:backgroundMark x1="39000" y1="7778" x2="34454" y2="10773"/>
                        <a14:backgroundMark x1="38800" y1="7685" x2="39900" y2="7593"/>
                        <a14:backgroundMark x1="39600" y1="7500" x2="39600" y2="7500"/>
                        <a14:backgroundMark x1="39700" y1="7685" x2="39700" y2="7685"/>
                        <a14:backgroundMark x1="39900" y1="7685" x2="39900" y2="7685"/>
                        <a14:backgroundMark x1="39900" y1="7685" x2="40200" y2="7500"/>
                        <a14:backgroundMark x1="34105" y1="11677" x2="32600" y2="12222"/>
                        <a14:backgroundMark x1="31500" y1="15463" x2="32800" y2="16667"/>
                        <a14:backgroundMark x1="30800" y1="14815" x2="31500" y2="154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626224" y="684260"/>
            <a:ext cx="5077769" cy="5489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6C9859-FFF5-10F7-EBE3-D078B42119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38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6795EAF6-FCE6-11FC-2487-7B6525F96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56" y="2222499"/>
            <a:ext cx="1330325" cy="334645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FF9D4EA-9767-8EFD-3264-198A43A5C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539" y="2222500"/>
            <a:ext cx="4251012" cy="3732250"/>
          </a:xfrm>
          <a:prstGeom prst="rect">
            <a:avLst/>
          </a:prstGeom>
        </p:spPr>
      </p:pic>
      <p:pic>
        <p:nvPicPr>
          <p:cNvPr id="5" name="Picture 4" descr="Table, calendar&#10;&#10;Description automatically generated with medium confidence">
            <a:extLst>
              <a:ext uri="{FF2B5EF4-FFF2-40B4-BE49-F238E27FC236}">
                <a16:creationId xmlns:a16="http://schemas.microsoft.com/office/drawing/2014/main" id="{D9425734-2E5C-48C9-F9CD-333F61221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2988" y="2222499"/>
            <a:ext cx="5833856" cy="37322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B5C718-2BEB-B805-D115-232EA9425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Populated Tables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7D1831-377E-EAE8-3FDA-B21D729080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881DE1-ABCB-81A6-F887-BC62523B1ED8}"/>
              </a:ext>
            </a:extLst>
          </p:cNvPr>
          <p:cNvSpPr txBox="1"/>
          <p:nvPr/>
        </p:nvSpPr>
        <p:spPr>
          <a:xfrm>
            <a:off x="290421" y="5770084"/>
            <a:ext cx="1219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Field Table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5FA639-AA9A-BAAD-8EDF-DBEDC8A69077}"/>
              </a:ext>
            </a:extLst>
          </p:cNvPr>
          <p:cNvSpPr txBox="1"/>
          <p:nvPr/>
        </p:nvSpPr>
        <p:spPr>
          <a:xfrm>
            <a:off x="3316148" y="6021582"/>
            <a:ext cx="1219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Job Table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7E2E3E-CCB1-19A8-F46E-7D6C2F32C415}"/>
              </a:ext>
            </a:extLst>
          </p:cNvPr>
          <p:cNvSpPr txBox="1"/>
          <p:nvPr/>
        </p:nvSpPr>
        <p:spPr>
          <a:xfrm>
            <a:off x="8164394" y="6021582"/>
            <a:ext cx="175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Company Table</a:t>
            </a:r>
          </a:p>
        </p:txBody>
      </p:sp>
    </p:spTree>
    <p:extLst>
      <p:ext uri="{BB962C8B-B14F-4D97-AF65-F5344CB8AC3E}">
        <p14:creationId xmlns:p14="http://schemas.microsoft.com/office/powerpoint/2010/main" val="953624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B5C718-2BEB-B805-D115-232EA9425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Populated Tables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7D1831-377E-EAE8-3FDA-B21D729080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A1DEF71C-EF8F-053D-5F56-06806F6A5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10" y="1686842"/>
            <a:ext cx="2750584" cy="4400935"/>
          </a:xfrm>
          <a:prstGeom prst="rect">
            <a:avLst/>
          </a:prstGeom>
        </p:spPr>
      </p:pic>
      <p:pic>
        <p:nvPicPr>
          <p:cNvPr id="11" name="Picture 10" descr="Table&#10;&#10;Description automatically generated with low confidence">
            <a:extLst>
              <a:ext uri="{FF2B5EF4-FFF2-40B4-BE49-F238E27FC236}">
                <a16:creationId xmlns:a16="http://schemas.microsoft.com/office/drawing/2014/main" id="{60BDF0A4-FC02-F249-7F5D-52438702E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7795" y="1469528"/>
            <a:ext cx="7305908" cy="48401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572A71-A66A-C3C8-B0D5-5D9409A536B0}"/>
              </a:ext>
            </a:extLst>
          </p:cNvPr>
          <p:cNvSpPr txBox="1"/>
          <p:nvPr/>
        </p:nvSpPr>
        <p:spPr>
          <a:xfrm>
            <a:off x="960751" y="6206248"/>
            <a:ext cx="1639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Location Table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37BF1C-0D3C-ADB1-4E45-C3C7F68E46F6}"/>
              </a:ext>
            </a:extLst>
          </p:cNvPr>
          <p:cNvSpPr txBox="1"/>
          <p:nvPr/>
        </p:nvSpPr>
        <p:spPr>
          <a:xfrm>
            <a:off x="6377802" y="6390914"/>
            <a:ext cx="2065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 Input Table</a:t>
            </a:r>
          </a:p>
        </p:txBody>
      </p:sp>
    </p:spTree>
    <p:extLst>
      <p:ext uri="{BB962C8B-B14F-4D97-AF65-F5344CB8AC3E}">
        <p14:creationId xmlns:p14="http://schemas.microsoft.com/office/powerpoint/2010/main" val="1478759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6CD3DB-3117-03A9-8BD6-BB7416363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General Query</a:t>
            </a:r>
          </a:p>
        </p:txBody>
      </p:sp>
      <p:pic>
        <p:nvPicPr>
          <p:cNvPr id="5" name="Picture 4" descr="Calendar&#10;&#10;Description automatically generated">
            <a:extLst>
              <a:ext uri="{FF2B5EF4-FFF2-40B4-BE49-F238E27FC236}">
                <a16:creationId xmlns:a16="http://schemas.microsoft.com/office/drawing/2014/main" id="{A2552789-F5EA-31AB-7264-35434B31C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719" y="176392"/>
            <a:ext cx="5072437" cy="65450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145ECD-EB0E-0124-E990-B3291E55D2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894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6CD3DB-3117-03A9-8BD6-BB7416363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Query Test</a:t>
            </a:r>
          </a:p>
        </p:txBody>
      </p:sp>
      <p:pic>
        <p:nvPicPr>
          <p:cNvPr id="6" name="Picture 5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AC70FCA2-E545-E58F-CBD5-C057A7408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476" y="930757"/>
            <a:ext cx="8327482" cy="499648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145ECD-EB0E-0124-E990-B3291E55D2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941BB1-2BAF-CD65-FBEB-3F2EBF71BB48}"/>
              </a:ext>
            </a:extLst>
          </p:cNvPr>
          <p:cNvSpPr txBox="1"/>
          <p:nvPr/>
        </p:nvSpPr>
        <p:spPr>
          <a:xfrm>
            <a:off x="6186441" y="6023289"/>
            <a:ext cx="3211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Entries with salary &gt;= $500,000</a:t>
            </a:r>
          </a:p>
        </p:txBody>
      </p:sp>
    </p:spTree>
    <p:extLst>
      <p:ext uri="{BB962C8B-B14F-4D97-AF65-F5344CB8AC3E}">
        <p14:creationId xmlns:p14="http://schemas.microsoft.com/office/powerpoint/2010/main" val="1247935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6CD3DB-3117-03A9-8BD6-BB7416363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Example Usage</a:t>
            </a: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027A136-0FF2-B520-B556-F112C3837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046216"/>
            <a:ext cx="7188199" cy="476217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145ECD-EB0E-0124-E990-B3291E55D2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941BB1-2BAF-CD65-FBEB-3F2EBF71BB48}"/>
              </a:ext>
            </a:extLst>
          </p:cNvPr>
          <p:cNvSpPr txBox="1"/>
          <p:nvPr/>
        </p:nvSpPr>
        <p:spPr>
          <a:xfrm>
            <a:off x="6625920" y="5987018"/>
            <a:ext cx="2013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Junior SWE Entries</a:t>
            </a:r>
          </a:p>
        </p:txBody>
      </p:sp>
    </p:spTree>
    <p:extLst>
      <p:ext uri="{BB962C8B-B14F-4D97-AF65-F5344CB8AC3E}">
        <p14:creationId xmlns:p14="http://schemas.microsoft.com/office/powerpoint/2010/main" val="50082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AEAC89-7BDC-0F00-1A96-6FEC4B193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1066285"/>
            <a:ext cx="4832773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DEPLOYMENT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50123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Salary online transaction banknote financial from Vector Image">
            <a:extLst>
              <a:ext uri="{FF2B5EF4-FFF2-40B4-BE49-F238E27FC236}">
                <a16:creationId xmlns:a16="http://schemas.microsoft.com/office/drawing/2014/main" id="{DADA64B2-B2AB-D9F9-3E07-07C8B75B3B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96" b="90000" l="10000" r="90000">
                        <a14:foregroundMark x1="41900" y1="13241" x2="59800" y2="13426"/>
                        <a14:foregroundMark x1="59800" y1="13426" x2="71000" y2="16574"/>
                        <a14:foregroundMark x1="71000" y1="16574" x2="69500" y2="24259"/>
                        <a14:foregroundMark x1="69500" y1="24259" x2="64900" y2="32407"/>
                        <a14:foregroundMark x1="64900" y1="32407" x2="58000" y2="36019"/>
                        <a14:foregroundMark x1="58000" y1="36019" x2="50500" y2="31389"/>
                        <a14:foregroundMark x1="50500" y1="31389" x2="43900" y2="35556"/>
                        <a14:foregroundMark x1="43900" y1="35556" x2="49000" y2="40926"/>
                        <a14:foregroundMark x1="49000" y1="40926" x2="55100" y2="37315"/>
                        <a14:foregroundMark x1="55100" y1="37315" x2="62000" y2="39352"/>
                        <a14:foregroundMark x1="62000" y1="39352" x2="59500" y2="53519"/>
                        <a14:foregroundMark x1="59500" y1="53519" x2="45900" y2="55926"/>
                        <a14:foregroundMark x1="45900" y1="55926" x2="35700" y2="54259"/>
                        <a14:foregroundMark x1="35700" y1="54259" x2="33700" y2="47037"/>
                        <a14:foregroundMark x1="33700" y1="47037" x2="35700" y2="39537"/>
                        <a14:foregroundMark x1="35700" y1="39537" x2="41300" y2="40370"/>
                        <a14:foregroundMark x1="34700" y1="33796" x2="40600" y2="37500"/>
                        <a14:foregroundMark x1="40600" y1="37500" x2="51000" y2="50278"/>
                        <a14:foregroundMark x1="44300" y1="40370" x2="35500" y2="34259"/>
                        <a14:foregroundMark x1="35500" y1="34259" x2="56000" y2="49537"/>
                        <a14:foregroundMark x1="56000" y1="49537" x2="39700" y2="33056"/>
                        <a14:foregroundMark x1="39700" y1="33056" x2="45100" y2="40833"/>
                        <a14:foregroundMark x1="45100" y1="40833" x2="38900" y2="36944"/>
                        <a14:foregroundMark x1="38900" y1="36944" x2="46500" y2="37778"/>
                        <a14:foregroundMark x1="46500" y1="37778" x2="33100" y2="27963"/>
                        <a14:foregroundMark x1="33100" y1="27963" x2="38600" y2="34537"/>
                        <a14:foregroundMark x1="38600" y1="34537" x2="54300" y2="43981"/>
                        <a14:foregroundMark x1="65300" y1="17685" x2="60700" y2="23426"/>
                        <a14:foregroundMark x1="60700" y1="23426" x2="59100" y2="30000"/>
                        <a14:foregroundMark x1="59100" y1="30000" x2="65300" y2="25833"/>
                        <a14:foregroundMark x1="65300" y1="25833" x2="67000" y2="18148"/>
                        <a14:foregroundMark x1="67000" y1="18148" x2="56200" y2="24907"/>
                        <a14:foregroundMark x1="56200" y1="24907" x2="54200" y2="31759"/>
                        <a14:foregroundMark x1="54200" y1="31759" x2="57400" y2="22500"/>
                        <a14:foregroundMark x1="57400" y1="22500" x2="53500" y2="13519"/>
                        <a14:foregroundMark x1="53500" y1="13519" x2="50400" y2="21481"/>
                        <a14:foregroundMark x1="50400" y1="21481" x2="51500" y2="29907"/>
                        <a14:foregroundMark x1="51500" y1="29907" x2="51900" y2="20648"/>
                        <a14:foregroundMark x1="51900" y1="20648" x2="49900" y2="27407"/>
                        <a14:foregroundMark x1="49900" y1="27407" x2="49700" y2="18056"/>
                        <a14:foregroundMark x1="49700" y1="18056" x2="45100" y2="12130"/>
                        <a14:foregroundMark x1="45100" y1="12130" x2="41700" y2="25370"/>
                        <a14:foregroundMark x1="41700" y1="25370" x2="36400" y2="16852"/>
                        <a14:foregroundMark x1="36400" y1="16852" x2="43200" y2="18796"/>
                        <a14:foregroundMark x1="43200" y1="18796" x2="36600" y2="11759"/>
                        <a14:foregroundMark x1="36600" y1="11759" x2="40600" y2="16481"/>
                        <a14:foregroundMark x1="40064" y1="8716" x2="40600" y2="7870"/>
                        <a14:foregroundMark x1="36900" y1="13704" x2="39781" y2="9161"/>
                        <a14:foregroundMark x1="40600" y1="7870" x2="48500" y2="7222"/>
                        <a14:foregroundMark x1="48500" y1="7222" x2="56100" y2="7222"/>
                        <a14:foregroundMark x1="56100" y1="7222" x2="76400" y2="16481"/>
                        <a14:foregroundMark x1="76400" y1="16481" x2="69900" y2="29167"/>
                        <a14:foregroundMark x1="69900" y1="29167" x2="66300" y2="43148"/>
                        <a14:foregroundMark x1="66300" y1="43148" x2="65000" y2="45556"/>
                        <a14:foregroundMark x1="58800" y1="18056" x2="58800" y2="24907"/>
                        <a14:foregroundMark x1="58800" y1="24907" x2="60000" y2="13796"/>
                        <a14:foregroundMark x1="41300" y1="26481" x2="43400" y2="23981"/>
                        <a14:foregroundMark x1="64400" y1="13241" x2="68700" y2="7778"/>
                        <a14:foregroundMark x1="68700" y1="7778" x2="61400" y2="6574"/>
                        <a14:foregroundMark x1="61400" y1="6574" x2="39887" y2="7613"/>
                        <a14:foregroundMark x1="33604" y1="13462" x2="36400" y2="18796"/>
                        <a14:foregroundMark x1="36400" y1="18796" x2="39500" y2="20833"/>
                        <a14:foregroundMark x1="33222" y1="16360" x2="36200" y2="19537"/>
                        <a14:foregroundMark x1="37200" y1="21111" x2="37200" y2="21111"/>
                        <a14:foregroundMark x1="76900" y1="14630" x2="76900" y2="14630"/>
                        <a14:foregroundMark x1="75800" y1="14074" x2="72700" y2="12593"/>
                        <a14:foregroundMark x1="76600" y1="13981" x2="75800" y2="13241"/>
                        <a14:foregroundMark x1="49900" y1="6296" x2="52800" y2="6574"/>
                        <a14:foregroundMark x1="36500" y1="19722" x2="39400" y2="22500"/>
                        <a14:foregroundMark x1="40900" y1="13056" x2="44000" y2="9815"/>
                        <a14:foregroundMark x1="50800" y1="9815" x2="50000" y2="11852"/>
                        <a14:foregroundMark x1="75300" y1="19167" x2="68900" y2="37407"/>
                        <a14:foregroundMark x1="32800" y1="13981" x2="38400" y2="9722"/>
                        <a14:foregroundMark x1="38400" y1="9722" x2="38700" y2="9630"/>
                        <a14:foregroundMark x1="34700" y1="11667" x2="34700" y2="11667"/>
                        <a14:foregroundMark x1="34700" y1="11667" x2="34700" y2="11667"/>
                        <a14:foregroundMark x1="35300" y1="11389" x2="34600" y2="12037"/>
                        <a14:foregroundMark x1="33000" y1="15463" x2="33000" y2="15463"/>
                        <a14:backgroundMark x1="39000" y1="7778" x2="34454" y2="10773"/>
                        <a14:backgroundMark x1="38800" y1="7685" x2="39900" y2="7593"/>
                        <a14:backgroundMark x1="39600" y1="7500" x2="39600" y2="7500"/>
                        <a14:backgroundMark x1="39700" y1="7685" x2="39700" y2="7685"/>
                        <a14:backgroundMark x1="39900" y1="7685" x2="39900" y2="7685"/>
                        <a14:backgroundMark x1="39900" y1="7685" x2="40200" y2="7500"/>
                        <a14:backgroundMark x1="34105" y1="11677" x2="32600" y2="12222"/>
                        <a14:backgroundMark x1="31500" y1="15463" x2="32800" y2="16667"/>
                        <a14:backgroundMark x1="30800" y1="14815" x2="31500" y2="154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626224" y="684260"/>
            <a:ext cx="5077769" cy="5489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6C9859-FFF5-10F7-EBE3-D078B42119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164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AEAC89-7BDC-0F00-1A96-6FEC4B193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066285"/>
            <a:ext cx="4724530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50123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Salary online transaction banknote financial from Vector Image">
            <a:extLst>
              <a:ext uri="{FF2B5EF4-FFF2-40B4-BE49-F238E27FC236}">
                <a16:creationId xmlns:a16="http://schemas.microsoft.com/office/drawing/2014/main" id="{DADA64B2-B2AB-D9F9-3E07-07C8B75B3B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96" b="90000" l="10000" r="90000">
                        <a14:foregroundMark x1="41900" y1="13241" x2="59800" y2="13426"/>
                        <a14:foregroundMark x1="59800" y1="13426" x2="71000" y2="16574"/>
                        <a14:foregroundMark x1="71000" y1="16574" x2="69500" y2="24259"/>
                        <a14:foregroundMark x1="69500" y1="24259" x2="64900" y2="32407"/>
                        <a14:foregroundMark x1="64900" y1="32407" x2="58000" y2="36019"/>
                        <a14:foregroundMark x1="58000" y1="36019" x2="50500" y2="31389"/>
                        <a14:foregroundMark x1="50500" y1="31389" x2="43900" y2="35556"/>
                        <a14:foregroundMark x1="43900" y1="35556" x2="49000" y2="40926"/>
                        <a14:foregroundMark x1="49000" y1="40926" x2="55100" y2="37315"/>
                        <a14:foregroundMark x1="55100" y1="37315" x2="62000" y2="39352"/>
                        <a14:foregroundMark x1="62000" y1="39352" x2="59500" y2="53519"/>
                        <a14:foregroundMark x1="59500" y1="53519" x2="45900" y2="55926"/>
                        <a14:foregroundMark x1="45900" y1="55926" x2="35700" y2="54259"/>
                        <a14:foregroundMark x1="35700" y1="54259" x2="33700" y2="47037"/>
                        <a14:foregroundMark x1="33700" y1="47037" x2="35700" y2="39537"/>
                        <a14:foregroundMark x1="35700" y1="39537" x2="41300" y2="40370"/>
                        <a14:foregroundMark x1="34700" y1="33796" x2="40600" y2="37500"/>
                        <a14:foregroundMark x1="40600" y1="37500" x2="51000" y2="50278"/>
                        <a14:foregroundMark x1="44300" y1="40370" x2="35500" y2="34259"/>
                        <a14:foregroundMark x1="35500" y1="34259" x2="56000" y2="49537"/>
                        <a14:foregroundMark x1="56000" y1="49537" x2="39700" y2="33056"/>
                        <a14:foregroundMark x1="39700" y1="33056" x2="45100" y2="40833"/>
                        <a14:foregroundMark x1="45100" y1="40833" x2="38900" y2="36944"/>
                        <a14:foregroundMark x1="38900" y1="36944" x2="46500" y2="37778"/>
                        <a14:foregroundMark x1="46500" y1="37778" x2="33100" y2="27963"/>
                        <a14:foregroundMark x1="33100" y1="27963" x2="38600" y2="34537"/>
                        <a14:foregroundMark x1="38600" y1="34537" x2="54300" y2="43981"/>
                        <a14:foregroundMark x1="65300" y1="17685" x2="60700" y2="23426"/>
                        <a14:foregroundMark x1="60700" y1="23426" x2="59100" y2="30000"/>
                        <a14:foregroundMark x1="59100" y1="30000" x2="65300" y2="25833"/>
                        <a14:foregroundMark x1="65300" y1="25833" x2="67000" y2="18148"/>
                        <a14:foregroundMark x1="67000" y1="18148" x2="56200" y2="24907"/>
                        <a14:foregroundMark x1="56200" y1="24907" x2="54200" y2="31759"/>
                        <a14:foregroundMark x1="54200" y1="31759" x2="57400" y2="22500"/>
                        <a14:foregroundMark x1="57400" y1="22500" x2="53500" y2="13519"/>
                        <a14:foregroundMark x1="53500" y1="13519" x2="50400" y2="21481"/>
                        <a14:foregroundMark x1="50400" y1="21481" x2="51500" y2="29907"/>
                        <a14:foregroundMark x1="51500" y1="29907" x2="51900" y2="20648"/>
                        <a14:foregroundMark x1="51900" y1="20648" x2="49900" y2="27407"/>
                        <a14:foregroundMark x1="49900" y1="27407" x2="49700" y2="18056"/>
                        <a14:foregroundMark x1="49700" y1="18056" x2="45100" y2="12130"/>
                        <a14:foregroundMark x1="45100" y1="12130" x2="41700" y2="25370"/>
                        <a14:foregroundMark x1="41700" y1="25370" x2="36400" y2="16852"/>
                        <a14:foregroundMark x1="36400" y1="16852" x2="43200" y2="18796"/>
                        <a14:foregroundMark x1="43200" y1="18796" x2="36600" y2="11759"/>
                        <a14:foregroundMark x1="36600" y1="11759" x2="40600" y2="16481"/>
                        <a14:foregroundMark x1="40064" y1="8716" x2="40600" y2="7870"/>
                        <a14:foregroundMark x1="36900" y1="13704" x2="39781" y2="9161"/>
                        <a14:foregroundMark x1="40600" y1="7870" x2="48500" y2="7222"/>
                        <a14:foregroundMark x1="48500" y1="7222" x2="56100" y2="7222"/>
                        <a14:foregroundMark x1="56100" y1="7222" x2="76400" y2="16481"/>
                        <a14:foregroundMark x1="76400" y1="16481" x2="69900" y2="29167"/>
                        <a14:foregroundMark x1="69900" y1="29167" x2="66300" y2="43148"/>
                        <a14:foregroundMark x1="66300" y1="43148" x2="65000" y2="45556"/>
                        <a14:foregroundMark x1="58800" y1="18056" x2="58800" y2="24907"/>
                        <a14:foregroundMark x1="58800" y1="24907" x2="60000" y2="13796"/>
                        <a14:foregroundMark x1="41300" y1="26481" x2="43400" y2="23981"/>
                        <a14:foregroundMark x1="64400" y1="13241" x2="68700" y2="7778"/>
                        <a14:foregroundMark x1="68700" y1="7778" x2="61400" y2="6574"/>
                        <a14:foregroundMark x1="61400" y1="6574" x2="39887" y2="7613"/>
                        <a14:foregroundMark x1="33604" y1="13462" x2="36400" y2="18796"/>
                        <a14:foregroundMark x1="36400" y1="18796" x2="39500" y2="20833"/>
                        <a14:foregroundMark x1="33222" y1="16360" x2="36200" y2="19537"/>
                        <a14:foregroundMark x1="37200" y1="21111" x2="37200" y2="21111"/>
                        <a14:foregroundMark x1="76900" y1="14630" x2="76900" y2="14630"/>
                        <a14:foregroundMark x1="75800" y1="14074" x2="72700" y2="12593"/>
                        <a14:foregroundMark x1="76600" y1="13981" x2="75800" y2="13241"/>
                        <a14:foregroundMark x1="49900" y1="6296" x2="52800" y2="6574"/>
                        <a14:foregroundMark x1="36500" y1="19722" x2="39400" y2="22500"/>
                        <a14:foregroundMark x1="40900" y1="13056" x2="44000" y2="9815"/>
                        <a14:foregroundMark x1="50800" y1="9815" x2="50000" y2="11852"/>
                        <a14:foregroundMark x1="75300" y1="19167" x2="68900" y2="37407"/>
                        <a14:foregroundMark x1="32800" y1="13981" x2="38400" y2="9722"/>
                        <a14:foregroundMark x1="38400" y1="9722" x2="38700" y2="9630"/>
                        <a14:foregroundMark x1="34700" y1="11667" x2="34700" y2="11667"/>
                        <a14:foregroundMark x1="34700" y1="11667" x2="34700" y2="11667"/>
                        <a14:foregroundMark x1="35300" y1="11389" x2="34600" y2="12037"/>
                        <a14:foregroundMark x1="33000" y1="15463" x2="33000" y2="15463"/>
                        <a14:backgroundMark x1="39000" y1="7778" x2="34454" y2="10773"/>
                        <a14:backgroundMark x1="38800" y1="7685" x2="39900" y2="7593"/>
                        <a14:backgroundMark x1="39600" y1="7500" x2="39600" y2="7500"/>
                        <a14:backgroundMark x1="39700" y1="7685" x2="39700" y2="7685"/>
                        <a14:backgroundMark x1="39900" y1="7685" x2="39900" y2="7685"/>
                        <a14:backgroundMark x1="39900" y1="7685" x2="40200" y2="7500"/>
                        <a14:backgroundMark x1="34105" y1="11677" x2="32600" y2="12222"/>
                        <a14:backgroundMark x1="31500" y1="15463" x2="32800" y2="16667"/>
                        <a14:backgroundMark x1="30800" y1="14815" x2="31500" y2="154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626224" y="684260"/>
            <a:ext cx="5077769" cy="5489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6C9859-FFF5-10F7-EBE3-D078B42119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031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8" name="Picture Placeholder 7" descr="group of people at a conference table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MOTIVATION</a:t>
            </a:r>
          </a:p>
          <a:p>
            <a:r>
              <a:rPr lang="en-US" dirty="0"/>
              <a:t>DESIGN PROCESS</a:t>
            </a:r>
          </a:p>
          <a:p>
            <a:r>
              <a:rPr lang="en-US" dirty="0"/>
              <a:t>TESTING</a:t>
            </a:r>
          </a:p>
          <a:p>
            <a:r>
              <a:rPr lang="en-US" dirty="0"/>
              <a:t>DEPLOYMENT</a:t>
            </a:r>
          </a:p>
          <a:p>
            <a:r>
              <a:rPr lang="en-US" dirty="0"/>
              <a:t>DEMO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7" descr="abstract image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3" y="2964670"/>
            <a:ext cx="10787270" cy="830649"/>
          </a:xfrm>
        </p:spPr>
        <p:txBody>
          <a:bodyPr>
            <a:normAutofit/>
          </a:bodyPr>
          <a:lstStyle/>
          <a:p>
            <a:r>
              <a:rPr lang="en-US" sz="4000" spc="300" dirty="0"/>
              <a:t>Questions?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94FAA8C-32D5-6AB6-50C2-DF765A4B5D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65754" y="3795319"/>
            <a:ext cx="4460487" cy="518795"/>
          </a:xfrm>
        </p:spPr>
        <p:txBody>
          <a:bodyPr/>
          <a:lstStyle/>
          <a:p>
            <a:r>
              <a:rPr lang="en-US" dirty="0"/>
              <a:t>Find deployed prototype at: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163" y="121782"/>
            <a:ext cx="4018722" cy="573989"/>
          </a:xfrm>
        </p:spPr>
        <p:txBody>
          <a:bodyPr/>
          <a:lstStyle/>
          <a:p>
            <a:pPr algn="ctr"/>
            <a:r>
              <a:rPr lang="en-US" dirty="0"/>
              <a:t>Meet the team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7716" y="4255615"/>
            <a:ext cx="1742338" cy="15059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spc="300" dirty="0"/>
              <a:t>Raul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dirty="0"/>
              <a:t>Senior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dirty="0"/>
              <a:t>Coder Extraordinaire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F2A82-A1C3-4571-9ED3-A0EC07989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pic>
        <p:nvPicPr>
          <p:cNvPr id="21" name="Picture 6" descr="RoboGarden | 5 skills can kids develop from coding">
            <a:extLst>
              <a:ext uri="{FF2B5EF4-FFF2-40B4-BE49-F238E27FC236}">
                <a16:creationId xmlns:a16="http://schemas.microsoft.com/office/drawing/2014/main" id="{7BDD2635-CF7F-B7E8-795B-EA89E4D9E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623" y="3958940"/>
            <a:ext cx="2721587" cy="272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What's the Difference Between a Programmer, Coder, Developer, and Software  Engineer?">
            <a:extLst>
              <a:ext uri="{FF2B5EF4-FFF2-40B4-BE49-F238E27FC236}">
                <a16:creationId xmlns:a16="http://schemas.microsoft.com/office/drawing/2014/main" id="{64056C75-93D1-2336-9AA3-18EB496E9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988" y="785674"/>
            <a:ext cx="5873072" cy="308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C3FBF40-CD3F-A198-82AA-D406403E9A46}"/>
              </a:ext>
            </a:extLst>
          </p:cNvPr>
          <p:cNvSpPr txBox="1"/>
          <p:nvPr/>
        </p:nvSpPr>
        <p:spPr>
          <a:xfrm>
            <a:off x="9321553" y="1740895"/>
            <a:ext cx="121624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/>
              <a:t>ARUN</a:t>
            </a:r>
          </a:p>
          <a:p>
            <a:r>
              <a:rPr lang="en-US" sz="1400" dirty="0"/>
              <a:t>Senior</a:t>
            </a:r>
          </a:p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291A13-2F38-B94F-139C-8794DDE9A75D}"/>
              </a:ext>
            </a:extLst>
          </p:cNvPr>
          <p:cNvSpPr txBox="1"/>
          <p:nvPr/>
        </p:nvSpPr>
        <p:spPr>
          <a:xfrm>
            <a:off x="1413091" y="1684944"/>
            <a:ext cx="120440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300" dirty="0"/>
              <a:t>Saad</a:t>
            </a:r>
          </a:p>
          <a:p>
            <a:r>
              <a:rPr lang="en-US" sz="1400" dirty="0"/>
              <a:t>Junior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AEAC89-7BDC-0F00-1A96-6FEC4B193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066285"/>
            <a:ext cx="4724530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MOTIVATION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50123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Salary online transaction banknote financial from Vector Image">
            <a:extLst>
              <a:ext uri="{FF2B5EF4-FFF2-40B4-BE49-F238E27FC236}">
                <a16:creationId xmlns:a16="http://schemas.microsoft.com/office/drawing/2014/main" id="{DADA64B2-B2AB-D9F9-3E07-07C8B75B3B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96" b="90000" l="10000" r="90000">
                        <a14:foregroundMark x1="41900" y1="13241" x2="59800" y2="13426"/>
                        <a14:foregroundMark x1="59800" y1="13426" x2="71000" y2="16574"/>
                        <a14:foregroundMark x1="71000" y1="16574" x2="69500" y2="24259"/>
                        <a14:foregroundMark x1="69500" y1="24259" x2="64900" y2="32407"/>
                        <a14:foregroundMark x1="64900" y1="32407" x2="58000" y2="36019"/>
                        <a14:foregroundMark x1="58000" y1="36019" x2="50500" y2="31389"/>
                        <a14:foregroundMark x1="50500" y1="31389" x2="43900" y2="35556"/>
                        <a14:foregroundMark x1="43900" y1="35556" x2="49000" y2="40926"/>
                        <a14:foregroundMark x1="49000" y1="40926" x2="55100" y2="37315"/>
                        <a14:foregroundMark x1="55100" y1="37315" x2="62000" y2="39352"/>
                        <a14:foregroundMark x1="62000" y1="39352" x2="59500" y2="53519"/>
                        <a14:foregroundMark x1="59500" y1="53519" x2="45900" y2="55926"/>
                        <a14:foregroundMark x1="45900" y1="55926" x2="35700" y2="54259"/>
                        <a14:foregroundMark x1="35700" y1="54259" x2="33700" y2="47037"/>
                        <a14:foregroundMark x1="33700" y1="47037" x2="35700" y2="39537"/>
                        <a14:foregroundMark x1="35700" y1="39537" x2="41300" y2="40370"/>
                        <a14:foregroundMark x1="34700" y1="33796" x2="40600" y2="37500"/>
                        <a14:foregroundMark x1="40600" y1="37500" x2="51000" y2="50278"/>
                        <a14:foregroundMark x1="44300" y1="40370" x2="35500" y2="34259"/>
                        <a14:foregroundMark x1="35500" y1="34259" x2="56000" y2="49537"/>
                        <a14:foregroundMark x1="56000" y1="49537" x2="39700" y2="33056"/>
                        <a14:foregroundMark x1="39700" y1="33056" x2="45100" y2="40833"/>
                        <a14:foregroundMark x1="45100" y1="40833" x2="38900" y2="36944"/>
                        <a14:foregroundMark x1="38900" y1="36944" x2="46500" y2="37778"/>
                        <a14:foregroundMark x1="46500" y1="37778" x2="33100" y2="27963"/>
                        <a14:foregroundMark x1="33100" y1="27963" x2="38600" y2="34537"/>
                        <a14:foregroundMark x1="38600" y1="34537" x2="54300" y2="43981"/>
                        <a14:foregroundMark x1="65300" y1="17685" x2="60700" y2="23426"/>
                        <a14:foregroundMark x1="60700" y1="23426" x2="59100" y2="30000"/>
                        <a14:foregroundMark x1="59100" y1="30000" x2="65300" y2="25833"/>
                        <a14:foregroundMark x1="65300" y1="25833" x2="67000" y2="18148"/>
                        <a14:foregroundMark x1="67000" y1="18148" x2="56200" y2="24907"/>
                        <a14:foregroundMark x1="56200" y1="24907" x2="54200" y2="31759"/>
                        <a14:foregroundMark x1="54200" y1="31759" x2="57400" y2="22500"/>
                        <a14:foregroundMark x1="57400" y1="22500" x2="53500" y2="13519"/>
                        <a14:foregroundMark x1="53500" y1="13519" x2="50400" y2="21481"/>
                        <a14:foregroundMark x1="50400" y1="21481" x2="51500" y2="29907"/>
                        <a14:foregroundMark x1="51500" y1="29907" x2="51900" y2="20648"/>
                        <a14:foregroundMark x1="51900" y1="20648" x2="49900" y2="27407"/>
                        <a14:foregroundMark x1="49900" y1="27407" x2="49700" y2="18056"/>
                        <a14:foregroundMark x1="49700" y1="18056" x2="45100" y2="12130"/>
                        <a14:foregroundMark x1="45100" y1="12130" x2="41700" y2="25370"/>
                        <a14:foregroundMark x1="41700" y1="25370" x2="36400" y2="16852"/>
                        <a14:foregroundMark x1="36400" y1="16852" x2="43200" y2="18796"/>
                        <a14:foregroundMark x1="43200" y1="18796" x2="36600" y2="11759"/>
                        <a14:foregroundMark x1="36600" y1="11759" x2="40600" y2="16481"/>
                        <a14:foregroundMark x1="40064" y1="8716" x2="40600" y2="7870"/>
                        <a14:foregroundMark x1="36900" y1="13704" x2="39781" y2="9161"/>
                        <a14:foregroundMark x1="40600" y1="7870" x2="48500" y2="7222"/>
                        <a14:foregroundMark x1="48500" y1="7222" x2="56100" y2="7222"/>
                        <a14:foregroundMark x1="56100" y1="7222" x2="76400" y2="16481"/>
                        <a14:foregroundMark x1="76400" y1="16481" x2="69900" y2="29167"/>
                        <a14:foregroundMark x1="69900" y1="29167" x2="66300" y2="43148"/>
                        <a14:foregroundMark x1="66300" y1="43148" x2="65000" y2="45556"/>
                        <a14:foregroundMark x1="58800" y1="18056" x2="58800" y2="24907"/>
                        <a14:foregroundMark x1="58800" y1="24907" x2="60000" y2="13796"/>
                        <a14:foregroundMark x1="41300" y1="26481" x2="43400" y2="23981"/>
                        <a14:foregroundMark x1="64400" y1="13241" x2="68700" y2="7778"/>
                        <a14:foregroundMark x1="68700" y1="7778" x2="61400" y2="6574"/>
                        <a14:foregroundMark x1="61400" y1="6574" x2="39887" y2="7613"/>
                        <a14:foregroundMark x1="33604" y1="13462" x2="36400" y2="18796"/>
                        <a14:foregroundMark x1="36400" y1="18796" x2="39500" y2="20833"/>
                        <a14:foregroundMark x1="33222" y1="16360" x2="36200" y2="19537"/>
                        <a14:foregroundMark x1="37200" y1="21111" x2="37200" y2="21111"/>
                        <a14:foregroundMark x1="76900" y1="14630" x2="76900" y2="14630"/>
                        <a14:foregroundMark x1="75800" y1="14074" x2="72700" y2="12593"/>
                        <a14:foregroundMark x1="76600" y1="13981" x2="75800" y2="13241"/>
                        <a14:foregroundMark x1="49900" y1="6296" x2="52800" y2="6574"/>
                        <a14:foregroundMark x1="36500" y1="19722" x2="39400" y2="22500"/>
                        <a14:foregroundMark x1="40900" y1="13056" x2="44000" y2="9815"/>
                        <a14:foregroundMark x1="50800" y1="9815" x2="50000" y2="11852"/>
                        <a14:foregroundMark x1="75300" y1="19167" x2="68900" y2="37407"/>
                        <a14:foregroundMark x1="32800" y1="13981" x2="38400" y2="9722"/>
                        <a14:foregroundMark x1="38400" y1="9722" x2="38700" y2="9630"/>
                        <a14:foregroundMark x1="34700" y1="11667" x2="34700" y2="11667"/>
                        <a14:foregroundMark x1="34700" y1="11667" x2="34700" y2="11667"/>
                        <a14:foregroundMark x1="35300" y1="11389" x2="34600" y2="12037"/>
                        <a14:foregroundMark x1="33000" y1="15463" x2="33000" y2="15463"/>
                        <a14:backgroundMark x1="39000" y1="7778" x2="34454" y2="10773"/>
                        <a14:backgroundMark x1="38800" y1="7685" x2="39900" y2="7593"/>
                        <a14:backgroundMark x1="39600" y1="7500" x2="39600" y2="7500"/>
                        <a14:backgroundMark x1="39700" y1="7685" x2="39700" y2="7685"/>
                        <a14:backgroundMark x1="39900" y1="7685" x2="39900" y2="7685"/>
                        <a14:backgroundMark x1="39900" y1="7685" x2="40200" y2="7500"/>
                        <a14:backgroundMark x1="34105" y1="11677" x2="32600" y2="12222"/>
                        <a14:backgroundMark x1="31500" y1="15463" x2="32800" y2="16667"/>
                        <a14:backgroundMark x1="30800" y1="14815" x2="31500" y2="154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626224" y="684260"/>
            <a:ext cx="5077769" cy="5489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6C9859-FFF5-10F7-EBE3-D078B42119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469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pic>
        <p:nvPicPr>
          <p:cNvPr id="6" name="Picture Placeholder 5" descr="person staring at blueprints on a brick wall">
            <a:extLst>
              <a:ext uri="{FF2B5EF4-FFF2-40B4-BE49-F238E27FC236}">
                <a16:creationId xmlns:a16="http://schemas.microsoft.com/office/drawing/2014/main" id="{C07C315A-7CD1-432C-92FA-6B62159B56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552" t="1" r="23880" b="327"/>
          <a:stretch/>
        </p:blipFill>
        <p:spPr>
          <a:xfrm>
            <a:off x="0" y="0"/>
            <a:ext cx="5416550" cy="6858000"/>
          </a:xfr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4208346"/>
          </a:xfrm>
        </p:spPr>
        <p:txBody>
          <a:bodyPr>
            <a:normAutofit/>
          </a:bodyPr>
          <a:lstStyle/>
          <a:p>
            <a:r>
              <a:rPr lang="en-US" sz="1800" dirty="0"/>
              <a:t>Wage Disparity</a:t>
            </a:r>
          </a:p>
          <a:p>
            <a:r>
              <a:rPr lang="en-US" sz="1800" dirty="0"/>
              <a:t>Lack of transparency for each position</a:t>
            </a:r>
          </a:p>
          <a:p>
            <a:r>
              <a:rPr lang="en-US" sz="1800" dirty="0"/>
              <a:t>Lack of baseline salary to negotiate off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 Placeholder 1">
            <a:extLst>
              <a:ext uri="{FF2B5EF4-FFF2-40B4-BE49-F238E27FC236}">
                <a16:creationId xmlns:a16="http://schemas.microsoft.com/office/drawing/2014/main" id="{21DE0559-9E17-8BD3-970E-D8DBE998114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9" y="1546138"/>
            <a:ext cx="4023360" cy="464871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028" name="Picture 4" descr="The Top Characteristics Of Solution-Oriented Leaders">
            <a:extLst>
              <a:ext uri="{FF2B5EF4-FFF2-40B4-BE49-F238E27FC236}">
                <a16:creationId xmlns:a16="http://schemas.microsoft.com/office/drawing/2014/main" id="{6C5A5FD3-FFA6-CE3E-E436-FCD162F461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69" r="32577" b="1"/>
          <a:stretch/>
        </p:blipFill>
        <p:spPr bwMode="auto">
          <a:xfrm>
            <a:off x="20" y="10"/>
            <a:ext cx="5416530" cy="6846922"/>
          </a:xfrm>
          <a:prstGeom prst="rect">
            <a:avLst/>
          </a:prstGeom>
          <a:solidFill>
            <a:srgbClr val="FFFFFF"/>
          </a:solidFill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799617"/>
            <a:ext cx="4646246" cy="2218585"/>
          </a:xfrm>
        </p:spPr>
        <p:txBody>
          <a:bodyPr>
            <a:normAutofit/>
          </a:bodyPr>
          <a:lstStyle/>
          <a:p>
            <a:r>
              <a:rPr lang="en-US"/>
              <a:t>Create a platform for voluntary salary reporting</a:t>
            </a:r>
          </a:p>
          <a:p>
            <a:r>
              <a:rPr lang="en-US"/>
              <a:t>Allows job seeker to have a baseline for negotiations</a:t>
            </a:r>
          </a:p>
          <a:p>
            <a:r>
              <a:rPr lang="en-US"/>
              <a:t>Knowledge of industry/market average provides job seeker leverage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anchor="t">
            <a:normAutofit/>
          </a:bodyPr>
          <a:lstStyle/>
          <a:p>
            <a:r>
              <a:rPr lang="en-US" dirty="0"/>
              <a:t>The Solution</a:t>
            </a:r>
          </a:p>
        </p:txBody>
      </p:sp>
    </p:spTree>
    <p:extLst>
      <p:ext uri="{BB962C8B-B14F-4D97-AF65-F5344CB8AC3E}">
        <p14:creationId xmlns:p14="http://schemas.microsoft.com/office/powerpoint/2010/main" val="1644678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AEAC89-7BDC-0F00-1A96-6FEC4B193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066285"/>
            <a:ext cx="4724530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DESIGN PROCESS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50123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Salary online transaction banknote financial from Vector Image">
            <a:extLst>
              <a:ext uri="{FF2B5EF4-FFF2-40B4-BE49-F238E27FC236}">
                <a16:creationId xmlns:a16="http://schemas.microsoft.com/office/drawing/2014/main" id="{DADA64B2-B2AB-D9F9-3E07-07C8B75B3B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96" b="90000" l="10000" r="90000">
                        <a14:foregroundMark x1="41900" y1="13241" x2="59800" y2="13426"/>
                        <a14:foregroundMark x1="59800" y1="13426" x2="71000" y2="16574"/>
                        <a14:foregroundMark x1="71000" y1="16574" x2="69500" y2="24259"/>
                        <a14:foregroundMark x1="69500" y1="24259" x2="64900" y2="32407"/>
                        <a14:foregroundMark x1="64900" y1="32407" x2="58000" y2="36019"/>
                        <a14:foregroundMark x1="58000" y1="36019" x2="50500" y2="31389"/>
                        <a14:foregroundMark x1="50500" y1="31389" x2="43900" y2="35556"/>
                        <a14:foregroundMark x1="43900" y1="35556" x2="49000" y2="40926"/>
                        <a14:foregroundMark x1="49000" y1="40926" x2="55100" y2="37315"/>
                        <a14:foregroundMark x1="55100" y1="37315" x2="62000" y2="39352"/>
                        <a14:foregroundMark x1="62000" y1="39352" x2="59500" y2="53519"/>
                        <a14:foregroundMark x1="59500" y1="53519" x2="45900" y2="55926"/>
                        <a14:foregroundMark x1="45900" y1="55926" x2="35700" y2="54259"/>
                        <a14:foregroundMark x1="35700" y1="54259" x2="33700" y2="47037"/>
                        <a14:foregroundMark x1="33700" y1="47037" x2="35700" y2="39537"/>
                        <a14:foregroundMark x1="35700" y1="39537" x2="41300" y2="40370"/>
                        <a14:foregroundMark x1="34700" y1="33796" x2="40600" y2="37500"/>
                        <a14:foregroundMark x1="40600" y1="37500" x2="51000" y2="50278"/>
                        <a14:foregroundMark x1="44300" y1="40370" x2="35500" y2="34259"/>
                        <a14:foregroundMark x1="35500" y1="34259" x2="56000" y2="49537"/>
                        <a14:foregroundMark x1="56000" y1="49537" x2="39700" y2="33056"/>
                        <a14:foregroundMark x1="39700" y1="33056" x2="45100" y2="40833"/>
                        <a14:foregroundMark x1="45100" y1="40833" x2="38900" y2="36944"/>
                        <a14:foregroundMark x1="38900" y1="36944" x2="46500" y2="37778"/>
                        <a14:foregroundMark x1="46500" y1="37778" x2="33100" y2="27963"/>
                        <a14:foregroundMark x1="33100" y1="27963" x2="38600" y2="34537"/>
                        <a14:foregroundMark x1="38600" y1="34537" x2="54300" y2="43981"/>
                        <a14:foregroundMark x1="65300" y1="17685" x2="60700" y2="23426"/>
                        <a14:foregroundMark x1="60700" y1="23426" x2="59100" y2="30000"/>
                        <a14:foregroundMark x1="59100" y1="30000" x2="65300" y2="25833"/>
                        <a14:foregroundMark x1="65300" y1="25833" x2="67000" y2="18148"/>
                        <a14:foregroundMark x1="67000" y1="18148" x2="56200" y2="24907"/>
                        <a14:foregroundMark x1="56200" y1="24907" x2="54200" y2="31759"/>
                        <a14:foregroundMark x1="54200" y1="31759" x2="57400" y2="22500"/>
                        <a14:foregroundMark x1="57400" y1="22500" x2="53500" y2="13519"/>
                        <a14:foregroundMark x1="53500" y1="13519" x2="50400" y2="21481"/>
                        <a14:foregroundMark x1="50400" y1="21481" x2="51500" y2="29907"/>
                        <a14:foregroundMark x1="51500" y1="29907" x2="51900" y2="20648"/>
                        <a14:foregroundMark x1="51900" y1="20648" x2="49900" y2="27407"/>
                        <a14:foregroundMark x1="49900" y1="27407" x2="49700" y2="18056"/>
                        <a14:foregroundMark x1="49700" y1="18056" x2="45100" y2="12130"/>
                        <a14:foregroundMark x1="45100" y1="12130" x2="41700" y2="25370"/>
                        <a14:foregroundMark x1="41700" y1="25370" x2="36400" y2="16852"/>
                        <a14:foregroundMark x1="36400" y1="16852" x2="43200" y2="18796"/>
                        <a14:foregroundMark x1="43200" y1="18796" x2="36600" y2="11759"/>
                        <a14:foregroundMark x1="36600" y1="11759" x2="40600" y2="16481"/>
                        <a14:foregroundMark x1="40064" y1="8716" x2="40600" y2="7870"/>
                        <a14:foregroundMark x1="36900" y1="13704" x2="39781" y2="9161"/>
                        <a14:foregroundMark x1="40600" y1="7870" x2="48500" y2="7222"/>
                        <a14:foregroundMark x1="48500" y1="7222" x2="56100" y2="7222"/>
                        <a14:foregroundMark x1="56100" y1="7222" x2="76400" y2="16481"/>
                        <a14:foregroundMark x1="76400" y1="16481" x2="69900" y2="29167"/>
                        <a14:foregroundMark x1="69900" y1="29167" x2="66300" y2="43148"/>
                        <a14:foregroundMark x1="66300" y1="43148" x2="65000" y2="45556"/>
                        <a14:foregroundMark x1="58800" y1="18056" x2="58800" y2="24907"/>
                        <a14:foregroundMark x1="58800" y1="24907" x2="60000" y2="13796"/>
                        <a14:foregroundMark x1="41300" y1="26481" x2="43400" y2="23981"/>
                        <a14:foregroundMark x1="64400" y1="13241" x2="68700" y2="7778"/>
                        <a14:foregroundMark x1="68700" y1="7778" x2="61400" y2="6574"/>
                        <a14:foregroundMark x1="61400" y1="6574" x2="39887" y2="7613"/>
                        <a14:foregroundMark x1="33604" y1="13462" x2="36400" y2="18796"/>
                        <a14:foregroundMark x1="36400" y1="18796" x2="39500" y2="20833"/>
                        <a14:foregroundMark x1="33222" y1="16360" x2="36200" y2="19537"/>
                        <a14:foregroundMark x1="37200" y1="21111" x2="37200" y2="21111"/>
                        <a14:foregroundMark x1="76900" y1="14630" x2="76900" y2="14630"/>
                        <a14:foregroundMark x1="75800" y1="14074" x2="72700" y2="12593"/>
                        <a14:foregroundMark x1="76600" y1="13981" x2="75800" y2="13241"/>
                        <a14:foregroundMark x1="49900" y1="6296" x2="52800" y2="6574"/>
                        <a14:foregroundMark x1="36500" y1="19722" x2="39400" y2="22500"/>
                        <a14:foregroundMark x1="40900" y1="13056" x2="44000" y2="9815"/>
                        <a14:foregroundMark x1="50800" y1="9815" x2="50000" y2="11852"/>
                        <a14:foregroundMark x1="75300" y1="19167" x2="68900" y2="37407"/>
                        <a14:foregroundMark x1="32800" y1="13981" x2="38400" y2="9722"/>
                        <a14:foregroundMark x1="38400" y1="9722" x2="38700" y2="9630"/>
                        <a14:foregroundMark x1="34700" y1="11667" x2="34700" y2="11667"/>
                        <a14:foregroundMark x1="34700" y1="11667" x2="34700" y2="11667"/>
                        <a14:foregroundMark x1="35300" y1="11389" x2="34600" y2="12037"/>
                        <a14:foregroundMark x1="33000" y1="15463" x2="33000" y2="15463"/>
                        <a14:backgroundMark x1="39000" y1="7778" x2="34454" y2="10773"/>
                        <a14:backgroundMark x1="38800" y1="7685" x2="39900" y2="7593"/>
                        <a14:backgroundMark x1="39600" y1="7500" x2="39600" y2="7500"/>
                        <a14:backgroundMark x1="39700" y1="7685" x2="39700" y2="7685"/>
                        <a14:backgroundMark x1="39900" y1="7685" x2="39900" y2="7685"/>
                        <a14:backgroundMark x1="39900" y1="7685" x2="40200" y2="7500"/>
                        <a14:backgroundMark x1="34105" y1="11677" x2="32600" y2="12222"/>
                        <a14:backgroundMark x1="31500" y1="15463" x2="32800" y2="16667"/>
                        <a14:backgroundMark x1="30800" y1="14815" x2="31500" y2="154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626224" y="684260"/>
            <a:ext cx="5077769" cy="5489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6C9859-FFF5-10F7-EBE3-D078B42119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313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08D18B-1148-209B-7408-531D8DC39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Conceptual Design</a:t>
            </a:r>
            <a:b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1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reporting wage information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3A10FB-C26A-58CE-83AB-3AFCDC699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7911" y="1910661"/>
            <a:ext cx="11716178" cy="374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A4E9C9-349E-9992-BA67-3072BAF037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513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08D18B-1148-209B-7408-531D8DC39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Conceptual Design</a:t>
            </a:r>
            <a:b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13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Querying Wage Information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17D18D4-7A86-06DA-5DF8-EB34BA940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73139" y="1434859"/>
            <a:ext cx="6777710" cy="5286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A4E9C9-349E-9992-BA67-3072BAF037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162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391</TotalTime>
  <Words>434</Words>
  <Application>Microsoft Macintosh PowerPoint</Application>
  <PresentationFormat>Widescreen</PresentationFormat>
  <Paragraphs>108</Paragraphs>
  <Slides>20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Tw Cen MT</vt:lpstr>
      <vt:lpstr>Wingdings</vt:lpstr>
      <vt:lpstr>Office Theme</vt:lpstr>
      <vt:lpstr>salary Share</vt:lpstr>
      <vt:lpstr>Agenda</vt:lpstr>
      <vt:lpstr>Meet the team</vt:lpstr>
      <vt:lpstr>MOTIVATION</vt:lpstr>
      <vt:lpstr>The PROBLEM</vt:lpstr>
      <vt:lpstr>The Solution</vt:lpstr>
      <vt:lpstr>DESIGN PROCESS</vt:lpstr>
      <vt:lpstr>Conceptual Design reporting wage information</vt:lpstr>
      <vt:lpstr>Conceptual Design Querying Wage Information</vt:lpstr>
      <vt:lpstr>Logical Design</vt:lpstr>
      <vt:lpstr>Physical design</vt:lpstr>
      <vt:lpstr>TESTING</vt:lpstr>
      <vt:lpstr>Populated Tables</vt:lpstr>
      <vt:lpstr>Populated Tables</vt:lpstr>
      <vt:lpstr>General Query</vt:lpstr>
      <vt:lpstr>Query Test</vt:lpstr>
      <vt:lpstr>Example Usage</vt:lpstr>
      <vt:lpstr>DEPLOYMENT</vt:lpstr>
      <vt:lpstr>DEMO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salary Shar</dc:title>
  <dc:creator>Saad Jeelani</dc:creator>
  <cp:lastModifiedBy>Saad Jeelani</cp:lastModifiedBy>
  <cp:revision>129</cp:revision>
  <dcterms:created xsi:type="dcterms:W3CDTF">2022-04-30T00:06:33Z</dcterms:created>
  <dcterms:modified xsi:type="dcterms:W3CDTF">2022-05-01T00:29:34Z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